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2" r:id="rId3"/>
  </p:sldMasterIdLst>
  <p:notesMasterIdLst>
    <p:notesMasterId r:id="rId16"/>
  </p:notesMasterIdLst>
  <p:handoutMasterIdLst>
    <p:handoutMasterId r:id="rId17"/>
  </p:handoutMasterIdLst>
  <p:sldIdLst>
    <p:sldId id="294" r:id="rId4"/>
    <p:sldId id="388" r:id="rId5"/>
    <p:sldId id="383" r:id="rId6"/>
    <p:sldId id="400" r:id="rId7"/>
    <p:sldId id="397" r:id="rId8"/>
    <p:sldId id="392" r:id="rId9"/>
    <p:sldId id="401" r:id="rId10"/>
    <p:sldId id="389" r:id="rId11"/>
    <p:sldId id="399" r:id="rId12"/>
    <p:sldId id="390" r:id="rId13"/>
    <p:sldId id="395" r:id="rId14"/>
    <p:sldId id="396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5" autoAdjust="0"/>
    <p:restoredTop sz="94660"/>
  </p:normalViewPr>
  <p:slideViewPr>
    <p:cSldViewPr>
      <p:cViewPr varScale="1">
        <p:scale>
          <a:sx n="168" d="100"/>
          <a:sy n="168" d="100"/>
        </p:scale>
        <p:origin x="7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604887-061F-4CBC-9F86-0F1FA82381E0}" type="datetimeFigureOut">
              <a:rPr lang="en-US" smtClean="0"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60CB59-A230-4656-BC6C-B57D7F9C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398022-F8A4-4B56-898E-D07E391D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1A46AA-0A50-4594-9BB9-9894F7E83E44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442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F4614-F41D-49C3-BEBA-7DE91908574A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8187" cy="34115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002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603D-2159-491B-B6F9-85D883EC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F0FD-7454-4423-B205-8D327C2A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9E9A-AB13-4C28-925A-B100E0AB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FD44-4610-4497-8269-CE05F2051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F00A2-FC58-46CF-8F48-31457CF3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CD4C-EE5E-44AE-ABE4-DBBF916F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644D-D811-40C0-BB9B-F38A1513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ED3B-3463-4DBB-B933-7E81B661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2969-3ADC-407C-B4FA-B4B7E98B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3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9CCD-380A-467F-A062-3FA1CD70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3FC-736D-48CF-9B4B-646F8FC7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FF18-FA67-4D15-A6E6-F45B14E5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54D8-2A69-4ED4-B2AD-628F62A8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E1AB-05A0-489B-9CC6-FBC1FA3E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1F23-6DF0-41BE-B2EA-3EF91493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9EBE-23FD-4BCA-81DF-6317F1A3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097-2CE3-466F-ACB1-F91403AB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FE02-438D-4F95-BAA8-37333634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70DA-C15F-4BE5-AF59-94297EF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FA66-146E-4E20-9C1A-A2B37C66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2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6F93-0DD5-4EEA-B938-F2913FEF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D004-8DBB-4A5D-8683-FB5844F9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196D-C32A-4B6A-AB99-AD40FA760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9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01AD-4729-44C1-904B-F578AFC7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CD62-5090-4975-8BA6-4A72F5BC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3E69-9CAF-4852-B7A1-A481BE4E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F43D-07DC-4A38-8B89-1D95DD8E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4CCC-FB34-47CD-9C70-875D3EFD2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5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AEFF-F0C0-440E-91BE-8A1C88E88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8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6DE7-227D-441D-A212-B98C077B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2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4912-5147-4CCA-B38A-7A6D816C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DCAA-0D27-46AF-820F-5D8D6539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F331-FD2E-400D-A455-1DD35658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1F53-DBDE-47D6-AA25-87B90931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76B2-0112-4CD8-BD52-D029395F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9F31-0191-4F20-BFD6-D2D0FD04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DB4C7C7-BF2E-4DF1-8286-458E8D24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96CC8CC-F3F5-40DB-9812-8AC919E1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833F1-DDD5-415F-ACD1-F75A3997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1-w7iht20nw&amp;feature=youtu.be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2780462"/>
            <a:ext cx="487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Private enterprise’s role in facilitating </a:t>
            </a:r>
            <a:r>
              <a:rPr lang="en-US" sz="2800" b="1" dirty="0" smtClean="0">
                <a:latin typeface="Georgia" panose="02040502050405020303" pitchFamily="18" charset="0"/>
              </a:rPr>
              <a:t>escapes from poverty traps</a:t>
            </a:r>
            <a:endParaRPr lang="en-US" sz="2800" b="1" dirty="0">
              <a:latin typeface="Georgia" panose="02040502050405020303" pitchFamily="18" charset="0"/>
            </a:endParaRPr>
          </a:p>
          <a:p>
            <a:pPr algn="ctr"/>
            <a:endParaRPr lang="en-US" sz="3600" b="1" dirty="0">
              <a:latin typeface="Georgia" panose="02040502050405020303" pitchFamily="18" charset="0"/>
            </a:endParaRPr>
          </a:p>
          <a:p>
            <a:pPr algn="ctr"/>
            <a:endParaRPr lang="en-US" altLang="en-US" sz="4000" b="1" dirty="0">
              <a:latin typeface="Georgia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-171450" y="5105400"/>
            <a:ext cx="5219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 smtClean="0">
                <a:latin typeface="Georgia" pitchFamily="18" charset="0"/>
              </a:rPr>
              <a:t>Chris Barrett</a:t>
            </a:r>
          </a:p>
          <a:p>
            <a:pPr algn="ctr"/>
            <a:r>
              <a:rPr lang="en-US" altLang="en-US" sz="2000" dirty="0" smtClean="0">
                <a:latin typeface="Georgia" pitchFamily="18" charset="0"/>
              </a:rPr>
              <a:t>March 26, </a:t>
            </a:r>
            <a:r>
              <a:rPr lang="en-US" altLang="en-US" sz="2000" dirty="0" smtClean="0">
                <a:latin typeface="Georgia" pitchFamily="18" charset="0"/>
              </a:rPr>
              <a:t>2019 </a:t>
            </a:r>
            <a:r>
              <a:rPr lang="en-US" altLang="en-US" sz="2000" dirty="0" smtClean="0">
                <a:latin typeface="Georgia" pitchFamily="18" charset="0"/>
              </a:rPr>
              <a:t>presentation to</a:t>
            </a:r>
            <a:endParaRPr lang="en-US" altLang="en-US" sz="2000" dirty="0" smtClean="0">
              <a:latin typeface="Georgia" pitchFamily="18" charset="0"/>
            </a:endParaRP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Social Enterprise Group at Cornell </a:t>
            </a:r>
            <a:endParaRPr lang="en-US" sz="2000" dirty="0" smtClean="0">
              <a:latin typeface="Georgia" panose="02040502050405020303" pitchFamily="18" charset="0"/>
            </a:endParaRPr>
          </a:p>
        </p:txBody>
      </p:sp>
      <p:pic>
        <p:nvPicPr>
          <p:cNvPr id="4101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65588"/>
            <a:ext cx="3785175" cy="56777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152400"/>
            <a:ext cx="10668000" cy="8001000"/>
          </a:xfrm>
          <a:prstGeom prst="rect">
            <a:avLst/>
          </a:prstGeom>
        </p:spPr>
      </p:pic>
      <p:sp>
        <p:nvSpPr>
          <p:cNvPr id="327697" name="Rectangle 17"/>
          <p:cNvSpPr>
            <a:spLocks noChangeArrowheads="1"/>
          </p:cNvSpPr>
          <p:nvPr/>
        </p:nvSpPr>
        <p:spPr bwMode="auto">
          <a:xfrm>
            <a:off x="533400" y="1219200"/>
            <a:ext cx="8686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1. Research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: hard problems solved by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science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2. Solidarity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: policies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matter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3. Social enterprise: people will pay to solve problems</a:t>
            </a:r>
            <a:endParaRPr lang="en-US" sz="2400" b="1" dirty="0">
              <a:solidFill>
                <a:schemeClr val="bg1"/>
              </a:solidFill>
              <a:latin typeface="Georgia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4. Charity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: give but ignore slick marketing and seek     </a:t>
            </a:r>
          </a:p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Georgia" pitchFamily="18" charset="0"/>
              </a:rPr>
              <a:t>   solid evidence of impact: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-   Child sponsorship and education programs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Support clean water, bed nets, de-worming, oral rehydration, and immunization interventions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“Graduation” programs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Effective disaster response</a:t>
            </a:r>
          </a:p>
          <a:p>
            <a:pPr marL="457200" indent="-457200">
              <a:buFontTx/>
              <a:buChar char="-"/>
              <a:defRPr/>
            </a:pP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  <a:p>
            <a:pPr marL="457200" indent="-457200">
              <a:buFontTx/>
              <a:buChar char="-"/>
              <a:defRPr/>
            </a:pPr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5334000" y="0"/>
            <a:ext cx="381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How can you help?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435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9" descr="GirlinFields@Madzu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209550" y="0"/>
            <a:ext cx="8724900" cy="1828800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Georgia" pitchFamily="18" charset="0"/>
              </a:rPr>
              <a:t>“</a:t>
            </a:r>
            <a:r>
              <a:rPr lang="en-US" sz="2000" b="1" dirty="0">
                <a:latin typeface="Georgia" pitchFamily="18" charset="0"/>
              </a:rPr>
              <a:t>Most of the people in the world are poor, so if we knew the economics of being poor we would know much of the economics that really matters</a:t>
            </a:r>
            <a:r>
              <a:rPr lang="en-US" sz="2000" b="1" dirty="0" smtClean="0">
                <a:latin typeface="Georgia" pitchFamily="18" charset="0"/>
              </a:rPr>
              <a:t>.”</a:t>
            </a:r>
            <a:endParaRPr lang="en-US" sz="2000" b="1" dirty="0"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Georgia" pitchFamily="18" charset="0"/>
              </a:rPr>
              <a:t>- </a:t>
            </a:r>
            <a:r>
              <a:rPr lang="en-US" sz="2000" b="1" dirty="0">
                <a:latin typeface="Georgia" pitchFamily="18" charset="0"/>
              </a:rPr>
              <a:t>Theodore W. Schultz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Georgia" pitchFamily="18" charset="0"/>
              </a:rPr>
              <a:t>Opening sentences of 1979 Nobel Prize in Economics </a:t>
            </a:r>
            <a:r>
              <a:rPr lang="en-US" sz="2000" b="1" dirty="0" smtClean="0">
                <a:latin typeface="Georgia" pitchFamily="18" charset="0"/>
              </a:rPr>
              <a:t>lecture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381000" y="5881160"/>
            <a:ext cx="8305800" cy="46166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Georgia" pitchFamily="18" charset="0"/>
                <a:cs typeface="Times New Roman" pitchFamily="18" charset="0"/>
              </a:rPr>
              <a:t>Cornell has great, perhaps unique, </a:t>
            </a:r>
            <a:r>
              <a:rPr lang="en-US" altLang="en-US" sz="2400" b="1" dirty="0">
                <a:latin typeface="Georgia" pitchFamily="18" charset="0"/>
                <a:cs typeface="Times New Roman" pitchFamily="18" charset="0"/>
              </a:rPr>
              <a:t>capacity to </a:t>
            </a:r>
            <a:r>
              <a:rPr lang="en-US" altLang="en-US" sz="2400" b="1" dirty="0" smtClean="0">
                <a:latin typeface="Georgia" pitchFamily="18" charset="0"/>
                <a:cs typeface="Times New Roman" pitchFamily="18" charset="0"/>
              </a:rPr>
              <a:t>help</a:t>
            </a:r>
            <a:endParaRPr lang="en-US" altLang="en-US" sz="2400" b="1" dirty="0"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ysInSwimmingPondTsararivotr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6858000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76200" y="1012727"/>
            <a:ext cx="92616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3600" b="1" dirty="0" smtClean="0">
                <a:solidFill>
                  <a:schemeClr val="bg1"/>
                </a:solidFill>
                <a:latin typeface="Georgia" pitchFamily="18" charset="0"/>
              </a:rPr>
              <a:t>Thoughtful social enterprise can</a:t>
            </a:r>
            <a:r>
              <a:rPr lang="en-US" altLang="en-US" sz="36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altLang="en-US" sz="3600" b="1" dirty="0" smtClean="0">
                <a:solidFill>
                  <a:schemeClr val="bg1"/>
                </a:solidFill>
                <a:latin typeface="Georgia" pitchFamily="18" charset="0"/>
              </a:rPr>
              <a:t>help the poor avoid or escape poverty traps</a:t>
            </a:r>
            <a:endParaRPr lang="en-US" altLang="en-US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6388" name="Picture 5" descr="cu_logo_sml_150_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474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90600"/>
            <a:ext cx="8839200" cy="51928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Poverty traps: self-reinforcing feedback that poor ‘initial conditions’ lead to optimal behaviors that perpetuate poverty.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Ex: </a:t>
            </a: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Georgia" pitchFamily="18" charset="0"/>
              </a:rPr>
              <a:t>	- malnutrition causes poverty, which </a:t>
            </a:r>
            <a:r>
              <a:rPr lang="en-US" sz="2400" dirty="0" smtClean="0">
                <a:latin typeface="Georgia" pitchFamily="18" charset="0"/>
              </a:rPr>
              <a:t>leads </a:t>
            </a:r>
            <a:r>
              <a:rPr lang="en-US" sz="2400" dirty="0" smtClean="0">
                <a:latin typeface="Georgia" pitchFamily="18" charset="0"/>
              </a:rPr>
              <a:t>to </a:t>
            </a:r>
            <a:r>
              <a:rPr lang="en-US" sz="2400" dirty="0" smtClean="0">
                <a:latin typeface="Georgia" pitchFamily="18" charset="0"/>
              </a:rPr>
              <a:t>malnutrition.</a:t>
            </a: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- high risk exposure leads to risk averse livelihood strategies that lock in poverty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Georgia" pitchFamily="18" charset="0"/>
              </a:rPr>
              <a:t>	</a:t>
            </a:r>
            <a:r>
              <a:rPr lang="en-US" sz="2400" dirty="0" smtClean="0">
                <a:latin typeface="Georgia" pitchFamily="18" charset="0"/>
              </a:rPr>
              <a:t>- </a:t>
            </a:r>
            <a:r>
              <a:rPr lang="en-US" sz="2400" dirty="0" smtClean="0">
                <a:latin typeface="Georgia" pitchFamily="18" charset="0"/>
              </a:rPr>
              <a:t>financial stress </a:t>
            </a:r>
            <a:r>
              <a:rPr lang="en-US" sz="2400" dirty="0" smtClean="0">
                <a:latin typeface="Georgia" pitchFamily="18" charset="0"/>
              </a:rPr>
              <a:t>induces cognitive errors that hurt </a:t>
            </a:r>
            <a:r>
              <a:rPr lang="en-US" sz="2400" dirty="0" smtClean="0">
                <a:latin typeface="Georgia" pitchFamily="18" charset="0"/>
              </a:rPr>
              <a:t>financial </a:t>
            </a:r>
            <a:r>
              <a:rPr lang="en-US" sz="2400" dirty="0" smtClean="0">
                <a:latin typeface="Georgia" pitchFamily="18" charset="0"/>
              </a:rPr>
              <a:t>performance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    - poverty increases trauma risk; but trauma harms mental health, thus productivity.</a:t>
            </a: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Georgia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1126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5562600" y="0"/>
            <a:ext cx="358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traps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692" y="5974663"/>
            <a:ext cx="9055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itchFamily="18" charset="0"/>
              </a:rPr>
              <a:t>But vicious </a:t>
            </a:r>
            <a:r>
              <a:rPr lang="en-US" sz="2400" b="1" dirty="0">
                <a:latin typeface="Georgia" pitchFamily="18" charset="0"/>
              </a:rPr>
              <a:t>cycles of </a:t>
            </a:r>
            <a:r>
              <a:rPr lang="en-US" sz="2400" b="1" dirty="0" smtClean="0">
                <a:latin typeface="Georgia" pitchFamily="18" charset="0"/>
              </a:rPr>
              <a:t>reinforcing feedback also suggest virtuous cycles … if traps exist, then escapes </a:t>
            </a:r>
            <a:r>
              <a:rPr lang="en-US" sz="2400" b="1" dirty="0" smtClean="0">
                <a:latin typeface="Georgia" pitchFamily="18" charset="0"/>
              </a:rPr>
              <a:t>possible</a:t>
            </a:r>
            <a:r>
              <a:rPr lang="en-US" sz="2400" b="1" dirty="0" smtClean="0">
                <a:latin typeface="Georgia" pitchFamily="18" charset="0"/>
              </a:rPr>
              <a:t>!</a:t>
            </a:r>
            <a:endParaRPr lang="en-US" sz="2400" b="1" dirty="0">
              <a:latin typeface="Georgia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70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655" y="5113994"/>
            <a:ext cx="4218860" cy="1323199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9948" y="1538243"/>
            <a:ext cx="8915400" cy="5906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Fertilizer, soils, poverty in Kenya:		</a:t>
            </a:r>
            <a:br>
              <a:rPr lang="en-US" sz="2000" b="1" dirty="0" smtClean="0">
                <a:latin typeface="Georgia" pitchFamily="18" charset="0"/>
              </a:rPr>
            </a:br>
            <a:r>
              <a:rPr lang="en-US" sz="2000" dirty="0" smtClean="0">
                <a:latin typeface="Georgia" pitchFamily="18" charset="0"/>
              </a:rPr>
              <a:t>Fertilizer less beneficial on poor soils. The poor cultivate poorer soils. So less likely to apply fertilizer. Thus lower yields and incomes, reinforcing poverty.	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82" y="2433135"/>
            <a:ext cx="6017346" cy="1946386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traps examples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9948" y="6581001"/>
            <a:ext cx="792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Sources: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Marenya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and Barrett (AJAE 2009; 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Ag Econ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2009), Barrett and Bevis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Nature Geoscience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2015)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228600" y="5184929"/>
            <a:ext cx="4380875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Soil mineral content and diets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Zinc, iron, selenium, etc. come from soils. Micronutrient deficiencies affect 2-3 </a:t>
            </a:r>
            <a:r>
              <a:rPr lang="en-US" sz="2000" dirty="0" err="1" smtClean="0">
                <a:latin typeface="Georgia" pitchFamily="18" charset="0"/>
              </a:rPr>
              <a:t>bn</a:t>
            </a:r>
            <a:r>
              <a:rPr lang="en-US" sz="2000" dirty="0" smtClean="0">
                <a:latin typeface="Georgia" pitchFamily="18" charset="0"/>
              </a:rPr>
              <a:t> people. Hurt soil/human productivity.	</a:t>
            </a:r>
          </a:p>
        </p:txBody>
      </p:sp>
    </p:spTree>
    <p:extLst>
      <p:ext uri="{BB962C8B-B14F-4D97-AF65-F5344CB8AC3E}">
        <p14:creationId xmlns:p14="http://schemas.microsoft.com/office/powerpoint/2010/main" val="12866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9948" y="1219200"/>
            <a:ext cx="8915400" cy="5906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Turning slaughtered animals’ bones into P fertilizer in Ethiopia:</a:t>
            </a:r>
            <a:r>
              <a:rPr lang="en-US" sz="2000" b="1" dirty="0" smtClean="0">
                <a:latin typeface="Georgia" pitchFamily="18" charset="0"/>
              </a:rPr>
              <a:t>		</a:t>
            </a:r>
            <a:br>
              <a:rPr lang="en-US" sz="2000" b="1" dirty="0" smtClean="0">
                <a:latin typeface="Georgia" pitchFamily="18" charset="0"/>
              </a:rPr>
            </a:br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Prospective solutions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9948" y="6581001"/>
            <a:ext cx="79210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Source: Simons, Blalock &amp; Nesin (2018)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81438"/>
            <a:ext cx="2900311" cy="1929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788" y="1469979"/>
            <a:ext cx="3677212" cy="198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667475"/>
            <a:ext cx="1319879" cy="1877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542" y="3647488"/>
            <a:ext cx="1552764" cy="1828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271618" y="3636236"/>
            <a:ext cx="5866136" cy="2897206"/>
            <a:chOff x="1865785" y="2615272"/>
            <a:chExt cx="7886551" cy="37351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5785" y="6039406"/>
              <a:ext cx="7886551" cy="3110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1923" y="2615272"/>
              <a:ext cx="4674277" cy="3457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traps examples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55242" y="1631100"/>
            <a:ext cx="6775554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Georgia" pitchFamily="18" charset="0"/>
              </a:rPr>
              <a:t>Herders and drought in Ethiopia and Kenya: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When droughts hit, even able pastoralists may be unable to recover. If drought frequency grows, system collapse becomes likely, trapping entire communities. 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8890" r="14779" b="6665"/>
          <a:stretch/>
        </p:blipFill>
        <p:spPr>
          <a:xfrm>
            <a:off x="7022052" y="1084828"/>
            <a:ext cx="2057400" cy="2895600"/>
          </a:xfrm>
          <a:prstGeom prst="rect">
            <a:avLst/>
          </a:prstGeom>
        </p:spPr>
      </p:pic>
      <p:pic>
        <p:nvPicPr>
          <p:cNvPr id="16" name="Picture 2" descr="CCHD_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77254"/>
            <a:ext cx="3001719" cy="218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68983" y="6481556"/>
            <a:ext cx="7821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 :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Lybbert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(EJ 2004), Barrett </a:t>
            </a:r>
            <a:r>
              <a:rPr lang="en-US" sz="1200" dirty="0">
                <a:latin typeface="Georgia" panose="02040502050405020303" pitchFamily="18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Santos (</a:t>
            </a:r>
            <a:r>
              <a:rPr lang="en-US" sz="1200" i="1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Ecol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 Econ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2014), Santos and Barrett (NBER/UCP 2018)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73980" y="2848237"/>
            <a:ext cx="2999283" cy="2460857"/>
            <a:chOff x="79" y="2902"/>
            <a:chExt cx="1660" cy="136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2902"/>
              <a:ext cx="1660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" b="6598"/>
            <a:stretch/>
          </p:blipFill>
          <p:spPr bwMode="auto">
            <a:xfrm>
              <a:off x="79" y="2902"/>
              <a:ext cx="1649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381000" y="5364817"/>
            <a:ext cx="8229600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Further, usual responses (food aid, restocking) slow and low return. Need innovative responses to break the vicious cycle and foster escapes.</a:t>
            </a:r>
          </a:p>
        </p:txBody>
      </p:sp>
    </p:spTree>
    <p:extLst>
      <p:ext uri="{BB962C8B-B14F-4D97-AF65-F5344CB8AC3E}">
        <p14:creationId xmlns:p14="http://schemas.microsoft.com/office/powerpoint/2010/main" val="35766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5470" y="3676518"/>
            <a:ext cx="8839200" cy="287668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eorgia" pitchFamily="18" charset="0"/>
                <a:hlinkClick r:id="rId2"/>
              </a:rPr>
              <a:t>Index-based livestock insurance </a:t>
            </a:r>
            <a:r>
              <a:rPr lang="en-US" sz="2400" b="1" dirty="0" smtClean="0">
                <a:latin typeface="Georgia" pitchFamily="18" charset="0"/>
              </a:rPr>
              <a:t>to protect vs.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Individuals buy policies to protect their herds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Private underwriters, global reinsurers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Commercial pilot in Kenya in 2010; big win in 2011 drought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Now spread to Ethiopia, nationwide in Kenya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Reduced adverse coping strategies among insured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latin typeface="Georgia" pitchFamily="18" charset="0"/>
                <a:cs typeface="Arial" charset="0"/>
              </a:rPr>
              <a:t>Major, positive effects in both countries: 12-20x the marginal benefit/cost of cash transfer programs</a:t>
            </a:r>
          </a:p>
        </p:txBody>
      </p:sp>
      <p:pic>
        <p:nvPicPr>
          <p:cNvPr id="12292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 bwMode="auto">
          <a:xfrm>
            <a:off x="4953000" y="0"/>
            <a:ext cx="419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Prospective solutions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5158" y="1097856"/>
            <a:ext cx="2585694" cy="2449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79" r="1" b="30048"/>
          <a:stretch/>
        </p:blipFill>
        <p:spPr>
          <a:xfrm>
            <a:off x="228600" y="1219200"/>
            <a:ext cx="6096000" cy="2175031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9948" y="6581001"/>
            <a:ext cx="87592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Sources: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Chantarat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JRI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2013); Jensen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JDE 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2017); Janzen and Carter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AJAE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2018);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Tafere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AJAE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in press)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Poverty traps examples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28600" y="3319405"/>
            <a:ext cx="5459758" cy="5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Georgia" pitchFamily="18" charset="0"/>
              </a:rPr>
              <a:t>Multidimensional poverty:</a:t>
            </a:r>
            <a:r>
              <a:rPr lang="en-US" sz="2400" b="1" dirty="0" smtClean="0">
                <a:latin typeface="Georgia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Poor rural women often lack investible capital, skills, and social connections. Must provide for family’s immediate needs. </a:t>
            </a:r>
            <a:endParaRPr lang="en-US" sz="2000" dirty="0"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Georgia" pitchFamily="18" charset="0"/>
              </a:rPr>
              <a:t>Financial, skills, and social barriers simultaneously bind and impede economic advance</a:t>
            </a:r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14" name="Picture 4" descr="BoranWoman&amp;Child@DiribGom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678905" cy="357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6"/>
          <p:cNvSpPr>
            <a:spLocks noChangeArrowheads="1"/>
          </p:cNvSpPr>
          <p:nvPr/>
        </p:nvSpPr>
        <p:spPr bwMode="auto">
          <a:xfrm>
            <a:off x="232757" y="1066800"/>
            <a:ext cx="88392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Georgia" pitchFamily="18" charset="0"/>
              </a:rPr>
              <a:t>BRAC Targeting Ultra Poor program in Bangladesh</a:t>
            </a:r>
          </a:p>
          <a:p>
            <a:pPr eaLnBrk="1" hangingPunct="1"/>
            <a:endParaRPr lang="en-US" altLang="en-US" sz="2000" dirty="0" smtClean="0">
              <a:latin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Georgia" pitchFamily="18" charset="0"/>
              </a:rPr>
              <a:t>Targeted </a:t>
            </a:r>
            <a:r>
              <a:rPr lang="en-US" altLang="en-US" sz="2000" dirty="0" smtClean="0">
                <a:latin typeface="Georgia" pitchFamily="18" charset="0"/>
              </a:rPr>
              <a:t>at poorest women: provide cash/consumption support, skills training, coaching, and productive asset transfer</a:t>
            </a: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Georgia" pitchFamily="18" charset="0"/>
              </a:rPr>
              <a:t>After 2/7 years: assets (net of transfers) up </a:t>
            </a:r>
            <a:r>
              <a:rPr lang="en-US" altLang="en-US" sz="2000" dirty="0" smtClean="0">
                <a:latin typeface="Georgia" pitchFamily="18" charset="0"/>
              </a:rPr>
              <a:t>55/435</a:t>
            </a:r>
            <a:r>
              <a:rPr lang="en-US" altLang="en-US" sz="2000" dirty="0" smtClean="0">
                <a:latin typeface="Georgia" pitchFamily="18" charset="0"/>
              </a:rPr>
              <a:t>% !! Access to land and  livestock, consumption expenditures all improve dramatically. Benefit/cost ratio ~5.4; annual internal rate of return averaged 22%</a:t>
            </a: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Georgia" pitchFamily="18" charset="0"/>
              </a:rPr>
              <a:t>Replicated in multiple other countries worldwide, with significant gains in food security, mental health, asset ownership, work, etc. </a:t>
            </a: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  <a:p>
            <a:pPr eaLnBrk="1" hangingPunct="1"/>
            <a:endParaRPr lang="en-US" altLang="en-US" sz="2000" dirty="0">
              <a:latin typeface="Georgia" pitchFamily="18" charset="0"/>
            </a:endParaRPr>
          </a:p>
        </p:txBody>
      </p:sp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Prospective solutions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983" y="6481556"/>
            <a:ext cx="7821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 : Banerjee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Science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2015), </a:t>
            </a:r>
            <a:r>
              <a:rPr lang="en-US" sz="1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Bandiera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QJE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2017), Ikegami et al. (NBER/UCP 2018)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983" y="6481556"/>
            <a:ext cx="7821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Sources : Suri &amp; Jack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Science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2016), Jack &amp; Suri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AER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2014), Aker (</a:t>
            </a:r>
            <a:r>
              <a:rPr lang="en-US" sz="1200" i="1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AEJ:Applied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2010), Aker et al. (</a:t>
            </a:r>
            <a:r>
              <a:rPr lang="en-US" sz="1200" i="1" dirty="0" smtClean="0">
                <a:latin typeface="Georgia" panose="02040502050405020303" pitchFamily="18" charset="0"/>
                <a:cs typeface="Arial" panose="020B0604020202020204" pitchFamily="34" charset="0"/>
              </a:rPr>
              <a:t>EDCC</a:t>
            </a:r>
            <a:r>
              <a:rPr lang="en-US" sz="1200" dirty="0" smtClean="0">
                <a:latin typeface="Georgia" panose="02040502050405020303" pitchFamily="18" charset="0"/>
                <a:cs typeface="Arial" panose="020B0604020202020204" pitchFamily="34" charset="0"/>
              </a:rPr>
              <a:t> 2016)</a:t>
            </a:r>
            <a:endParaRPr lang="en-US" sz="12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152400" y="1143000"/>
            <a:ext cx="88392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Technologies to reduce transactions costs and enhance financial access disproportionately help the poor.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0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 Kenya M-</a:t>
            </a:r>
            <a:r>
              <a:rPr lang="en-US" sz="2400" dirty="0" err="1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Pesa</a:t>
            </a:r>
            <a:r>
              <a:rPr lang="en-US" sz="24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(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mobile money):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raised ~200K households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out of extreme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poverty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induced ~185K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women to switch into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more remunerative business or </a:t>
            </a:r>
            <a:r>
              <a:rPr lang="en-US" sz="2400" dirty="0">
                <a:latin typeface="Georgia" panose="02040502050405020303" pitchFamily="18" charset="0"/>
                <a:cs typeface="Arial" panose="020B0604020202020204" pitchFamily="34" charset="0"/>
              </a:rPr>
              <a:t>retail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occupations.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helped households get help in </a:t>
            </a:r>
          </a:p>
          <a:p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     times of need (0 vs. -7% losses)</a:t>
            </a:r>
          </a:p>
          <a:p>
            <a:endParaRPr lang="en-US" sz="24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Niger: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reduces food price fluctuations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lowers aid delivery costs and </a:t>
            </a:r>
          </a:p>
          <a:p>
            <a:r>
              <a:rPr lang="en-US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     improves recipient nutrition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4114800" cy="3086100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 bwMode="auto">
          <a:xfrm>
            <a:off x="4572000" y="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Prospective solutions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79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</TotalTime>
  <Words>683</Words>
  <Application>Microsoft Office PowerPoint</Application>
  <PresentationFormat>On-screen Show (4:3)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ヒラギノ角ゴ Pro W3</vt:lpstr>
      <vt:lpstr>Custom Design</vt:lpstr>
      <vt:lpstr>1_Custom Design</vt:lpstr>
      <vt:lpstr>Office Theme</vt:lpstr>
      <vt:lpstr>PowerPoint Presentation</vt:lpstr>
      <vt:lpstr>PowerPoint Presentation</vt:lpstr>
      <vt:lpstr>Fertilizer, soils, poverty in Kenya:   Fertilizer less beneficial on poor soils. The poor cultivate poorer soils. So less likely to apply fertilizer. Thus lower yields and incomes, reinforcing poverty. </vt:lpstr>
      <vt:lpstr>Turning slaughtered animals’ bones into P fertilizer in Ethiopia: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114</cp:revision>
  <cp:lastPrinted>2015-09-11T11:34:21Z</cp:lastPrinted>
  <dcterms:created xsi:type="dcterms:W3CDTF">2001-03-15T21:53:34Z</dcterms:created>
  <dcterms:modified xsi:type="dcterms:W3CDTF">2019-03-24T20:27:42Z</dcterms:modified>
</cp:coreProperties>
</file>